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2" r:id="rId3"/>
    <p:sldId id="259" r:id="rId4"/>
    <p:sldId id="272" r:id="rId5"/>
    <p:sldId id="263" r:id="rId6"/>
    <p:sldId id="269" r:id="rId7"/>
    <p:sldId id="268" r:id="rId8"/>
    <p:sldId id="271" r:id="rId9"/>
    <p:sldId id="257" r:id="rId10"/>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74720" autoAdjust="0"/>
  </p:normalViewPr>
  <p:slideViewPr>
    <p:cSldViewPr snapToGrid="0" snapToObjects="1">
      <p:cViewPr varScale="1">
        <p:scale>
          <a:sx n="82" d="100"/>
          <a:sy n="82" d="100"/>
        </p:scale>
        <p:origin x="24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E3875C53-2699-46A2-B6F6-307CFD400069}" type="datetimeFigureOut">
              <a:rPr lang="en-GB" smtClean="0"/>
              <a:t>17/11/2022</a:t>
            </a:fld>
            <a:endParaRPr lang="en-GB" dirty="0"/>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0C484715-E1BB-45D6-84EF-D1AE5F7117A6}" type="slidenum">
              <a:rPr lang="en-GB" smtClean="0"/>
              <a:t>‹#›</a:t>
            </a:fld>
            <a:endParaRPr lang="en-GB" dirty="0"/>
          </a:p>
        </p:txBody>
      </p:sp>
    </p:spTree>
    <p:extLst>
      <p:ext uri="{BB962C8B-B14F-4D97-AF65-F5344CB8AC3E}">
        <p14:creationId xmlns:p14="http://schemas.microsoft.com/office/powerpoint/2010/main" val="141571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1</a:t>
            </a:fld>
            <a:endParaRPr lang="en-GB" dirty="0"/>
          </a:p>
        </p:txBody>
      </p:sp>
    </p:spTree>
    <p:extLst>
      <p:ext uri="{BB962C8B-B14F-4D97-AF65-F5344CB8AC3E}">
        <p14:creationId xmlns:p14="http://schemas.microsoft.com/office/powerpoint/2010/main" val="349337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2</a:t>
            </a:fld>
            <a:endParaRPr lang="en-GB" dirty="0"/>
          </a:p>
        </p:txBody>
      </p:sp>
    </p:spTree>
    <p:extLst>
      <p:ext uri="{BB962C8B-B14F-4D97-AF65-F5344CB8AC3E}">
        <p14:creationId xmlns:p14="http://schemas.microsoft.com/office/powerpoint/2010/main" val="288116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was another year of Covid-19, but with much less of an impact than the previous year.</a:t>
            </a:r>
          </a:p>
          <a:p>
            <a:endParaRPr lang="en-GB" dirty="0"/>
          </a:p>
          <a:p>
            <a:r>
              <a:rPr lang="en-GB" dirty="0"/>
              <a:t>Sarah and her team had to manage a recovery process, and to try to maximise visitors to our nature reserves and the associated trading income during what for us is a narrow spring/early-summer season. </a:t>
            </a:r>
          </a:p>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3</a:t>
            </a:fld>
            <a:endParaRPr lang="en-GB" dirty="0"/>
          </a:p>
        </p:txBody>
      </p:sp>
    </p:spTree>
    <p:extLst>
      <p:ext uri="{BB962C8B-B14F-4D97-AF65-F5344CB8AC3E}">
        <p14:creationId xmlns:p14="http://schemas.microsoft.com/office/powerpoint/2010/main" val="1940947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two Covid-19 lockdowns, in Spring 2020 and winter 2021, blew massive holes in the entire income structure that we had built up over the last decade, with what had been heavy dependencies on visitor income (especially to the Pembrokeshire islands), and trading income, including gifts at Lockley Lodge, and the cafes at Parc Slip and the Welsh Wildlife Centre, Cilgerran, which historically had been our second biggest source of income</a:t>
            </a:r>
          </a:p>
          <a:p>
            <a:endParaRPr lang="en-GB" dirty="0"/>
          </a:p>
          <a:p>
            <a:pPr marL="228600" indent="-228600">
              <a:buAutoNum type="arabicParenR"/>
            </a:pPr>
            <a:r>
              <a:rPr lang="en-GB" dirty="0"/>
              <a:t>The remarkable achievement of Sarah and her team (= Sarah) in the previous year compensated for so much of the impact of Covid through applications for emergency grants, from a wide variety of sources. Grant income had more than doubled, to £1.6m, nearly three fifths our total income.</a:t>
            </a:r>
          </a:p>
          <a:p>
            <a:pPr marL="228600" indent="-228600">
              <a:buAutoNum type="arabicParenR"/>
            </a:pPr>
            <a:r>
              <a:rPr lang="en-GB" dirty="0"/>
              <a:t>But this naturally fell back in this year, to a more “normal” £684,000, slightly above the longer-term average of £528,00 pa. And Covid furlough support from the Government also ceased, a fall of £220,000</a:t>
            </a:r>
          </a:p>
          <a:p>
            <a:pPr marL="228600" indent="-228600">
              <a:buAutoNum type="arabicParenR"/>
            </a:pPr>
            <a:r>
              <a:rPr lang="en-GB" dirty="0"/>
              <a:t>Fortunately, Income from Nature Reserves rebounded from near-nil to £267,000, and Trading Income followed the same trajectory, more than doubling to £546,000</a:t>
            </a:r>
          </a:p>
        </p:txBody>
      </p:sp>
      <p:sp>
        <p:nvSpPr>
          <p:cNvPr id="4" name="Slide Number Placeholder 3"/>
          <p:cNvSpPr>
            <a:spLocks noGrp="1"/>
          </p:cNvSpPr>
          <p:nvPr>
            <p:ph type="sldNum" sz="quarter" idx="5"/>
          </p:nvPr>
        </p:nvSpPr>
        <p:spPr/>
        <p:txBody>
          <a:bodyPr/>
          <a:lstStyle/>
          <a:p>
            <a:fld id="{0C484715-E1BB-45D6-84EF-D1AE5F7117A6}" type="slidenum">
              <a:rPr lang="en-GB" smtClean="0"/>
              <a:t>4</a:t>
            </a:fld>
            <a:endParaRPr lang="en-GB" dirty="0"/>
          </a:p>
        </p:txBody>
      </p:sp>
    </p:spTree>
    <p:extLst>
      <p:ext uri="{BB962C8B-B14F-4D97-AF65-F5344CB8AC3E}">
        <p14:creationId xmlns:p14="http://schemas.microsoft.com/office/powerpoint/2010/main" val="1177913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chart shows the normalisation of grants received in FY2022 after the massive emergency funding, substantially from government sources, during the pandemic.</a:t>
            </a:r>
          </a:p>
          <a:p>
            <a:r>
              <a:rPr lang="en-GB" dirty="0"/>
              <a:t>Note that the grants in FYs 2006 and 2007 were dominated by the massive redevelopment project on </a:t>
            </a:r>
            <a:r>
              <a:rPr lang="en-GB" dirty="0" err="1"/>
              <a:t>Skomer</a:t>
            </a:r>
            <a:r>
              <a:rPr lang="en-GB" dirty="0"/>
              <a:t>.</a:t>
            </a:r>
          </a:p>
          <a:p>
            <a:endParaRPr lang="en-GB" dirty="0"/>
          </a:p>
          <a:p>
            <a:pPr marL="171450" indent="-171450">
              <a:buFontTx/>
              <a:buChar char="-"/>
            </a:pPr>
            <a:r>
              <a:rPr lang="en-GB" dirty="0"/>
              <a:t>We are incredibly grateful to a number of private foundations who have continued to help us generously, even after the immediate impact of the pandemic.</a:t>
            </a:r>
          </a:p>
          <a:p>
            <a:pPr marL="171450" indent="-171450">
              <a:buFontTx/>
              <a:buChar char="-"/>
            </a:pPr>
            <a:r>
              <a:rPr lang="en-GB" dirty="0"/>
              <a:t>And we continue to benefit from a variety of Lottery funds, including the National Lottery and Peoples’ Postcode Lottery – please keep playing!</a:t>
            </a:r>
          </a:p>
        </p:txBody>
      </p:sp>
      <p:sp>
        <p:nvSpPr>
          <p:cNvPr id="4" name="Slide Number Placeholder 3"/>
          <p:cNvSpPr>
            <a:spLocks noGrp="1"/>
          </p:cNvSpPr>
          <p:nvPr>
            <p:ph type="sldNum" sz="quarter" idx="5"/>
          </p:nvPr>
        </p:nvSpPr>
        <p:spPr/>
        <p:txBody>
          <a:bodyPr/>
          <a:lstStyle/>
          <a:p>
            <a:fld id="{0C484715-E1BB-45D6-84EF-D1AE5F7117A6}" type="slidenum">
              <a:rPr lang="en-GB" smtClean="0"/>
              <a:t>5</a:t>
            </a:fld>
            <a:endParaRPr lang="en-GB" dirty="0"/>
          </a:p>
        </p:txBody>
      </p:sp>
    </p:spTree>
    <p:extLst>
      <p:ext uri="{BB962C8B-B14F-4D97-AF65-F5344CB8AC3E}">
        <p14:creationId xmlns:p14="http://schemas.microsoft.com/office/powerpoint/2010/main" val="63510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cannot (and must not) rely on continued high grant income in the coming years.</a:t>
            </a:r>
          </a:p>
          <a:p>
            <a:endParaRPr lang="en-GB" dirty="0"/>
          </a:p>
          <a:p>
            <a:r>
              <a:rPr lang="en-GB" dirty="0"/>
              <a:t>And, as a responsibly-managed charity, we continue to target a balance in our sources of income, including trading income, income from our membership, and legacies.</a:t>
            </a:r>
          </a:p>
          <a:p>
            <a:endParaRPr lang="en-GB" dirty="0"/>
          </a:p>
          <a:p>
            <a:r>
              <a:rPr lang="en-GB" dirty="0"/>
              <a:t>We were fortunate, in the year to end-March 2022, that trading income recovered partially from the damaging collapse in the previous year.</a:t>
            </a:r>
          </a:p>
          <a:p>
            <a:endParaRPr lang="en-GB" dirty="0"/>
          </a:p>
          <a:p>
            <a:r>
              <a:rPr lang="en-GB" dirty="0"/>
              <a:t>The profits from DWT, our trading business, go straight to core conservation work by the charity.</a:t>
            </a:r>
          </a:p>
        </p:txBody>
      </p:sp>
      <p:sp>
        <p:nvSpPr>
          <p:cNvPr id="4" name="Slide Number Placeholder 3"/>
          <p:cNvSpPr>
            <a:spLocks noGrp="1"/>
          </p:cNvSpPr>
          <p:nvPr>
            <p:ph type="sldNum" sz="quarter" idx="5"/>
          </p:nvPr>
        </p:nvSpPr>
        <p:spPr/>
        <p:txBody>
          <a:bodyPr/>
          <a:lstStyle/>
          <a:p>
            <a:fld id="{0C484715-E1BB-45D6-84EF-D1AE5F7117A6}" type="slidenum">
              <a:rPr lang="en-GB" smtClean="0"/>
              <a:t>6</a:t>
            </a:fld>
            <a:endParaRPr lang="en-GB" dirty="0"/>
          </a:p>
        </p:txBody>
      </p:sp>
    </p:spTree>
    <p:extLst>
      <p:ext uri="{BB962C8B-B14F-4D97-AF65-F5344CB8AC3E}">
        <p14:creationId xmlns:p14="http://schemas.microsoft.com/office/powerpoint/2010/main" val="3904956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chart shows how we spend the money we receive each year, whether from your membership subscriptions, grants, or the surplus we make from trading</a:t>
            </a:r>
          </a:p>
          <a:p>
            <a:endParaRPr lang="en-GB" dirty="0"/>
          </a:p>
          <a:p>
            <a:r>
              <a:rPr lang="en-GB" dirty="0"/>
              <a:t>4 things to note:</a:t>
            </a:r>
          </a:p>
          <a:p>
            <a:pPr marL="171450" indent="-171450">
              <a:buFontTx/>
              <a:buChar char="-"/>
            </a:pPr>
            <a:r>
              <a:rPr lang="en-GB" dirty="0"/>
              <a:t>There continue to be significant timing issues associated with </a:t>
            </a:r>
            <a:r>
              <a:rPr lang="en-GB" u="sng" dirty="0"/>
              <a:t>receiving</a:t>
            </a:r>
            <a:r>
              <a:rPr lang="en-GB" dirty="0"/>
              <a:t>  a lot of grant income in FY2021, but not </a:t>
            </a:r>
            <a:r>
              <a:rPr lang="en-GB" u="sng" dirty="0"/>
              <a:t>spending</a:t>
            </a:r>
            <a:r>
              <a:rPr lang="en-GB" dirty="0"/>
              <a:t> it until FY2022 and FY2023.</a:t>
            </a:r>
          </a:p>
          <a:p>
            <a:pPr marL="171450" indent="-171450">
              <a:buFontTx/>
              <a:buChar char="-"/>
            </a:pPr>
            <a:r>
              <a:rPr lang="en-GB" dirty="0"/>
              <a:t>Our support costs (primarily audit, legal, and other fees) remain very low, less than 10% of total income. </a:t>
            </a:r>
          </a:p>
          <a:p>
            <a:pPr marL="171450" indent="-171450">
              <a:buFontTx/>
              <a:buChar char="-"/>
            </a:pPr>
            <a:r>
              <a:rPr lang="en-GB" dirty="0"/>
              <a:t>The Report &amp; Accounts are slightly misleading as stated, suggesting that we spend less than half our income in conservation and educations</a:t>
            </a:r>
          </a:p>
          <a:p>
            <a:pPr marL="171450" indent="-171450">
              <a:buFontTx/>
              <a:buChar char="-"/>
            </a:pPr>
            <a:r>
              <a:rPr lang="en-GB" dirty="0"/>
              <a:t>But this is because around one third of our income is Trading, which we do in order to make extra profit. If we split these revenues and costs out, and just reflect the surplus they produce, then just under 60% of our net charitable income was spent last year on conservation and education. </a:t>
            </a:r>
          </a:p>
          <a:p>
            <a:pPr marL="171450" indent="-171450">
              <a:buFontTx/>
              <a:buChar char="-"/>
            </a:pPr>
            <a:r>
              <a:rPr lang="en-GB" dirty="0"/>
              <a:t>We hope you, as members, would agree that this remains a pretty good use of your membership subscriptions?</a:t>
            </a:r>
          </a:p>
        </p:txBody>
      </p:sp>
      <p:sp>
        <p:nvSpPr>
          <p:cNvPr id="4" name="Slide Number Placeholder 3"/>
          <p:cNvSpPr>
            <a:spLocks noGrp="1"/>
          </p:cNvSpPr>
          <p:nvPr>
            <p:ph type="sldNum" sz="quarter" idx="5"/>
          </p:nvPr>
        </p:nvSpPr>
        <p:spPr/>
        <p:txBody>
          <a:bodyPr/>
          <a:lstStyle/>
          <a:p>
            <a:fld id="{0C484715-E1BB-45D6-84EF-D1AE5F7117A6}" type="slidenum">
              <a:rPr lang="en-GB" smtClean="0"/>
              <a:t>7</a:t>
            </a:fld>
            <a:endParaRPr lang="en-GB" dirty="0"/>
          </a:p>
        </p:txBody>
      </p:sp>
    </p:spTree>
    <p:extLst>
      <p:ext uri="{BB962C8B-B14F-4D97-AF65-F5344CB8AC3E}">
        <p14:creationId xmlns:p14="http://schemas.microsoft.com/office/powerpoint/2010/main" val="2673979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Recent years have seen some external focus, including in the media,  on charities and how they are run. The previous chart appears to show a still-good performance in terms of the “efficiency” of the Wildlife Trust of South &amp; West Wales.</a:t>
            </a:r>
          </a:p>
          <a:p>
            <a:endParaRPr lang="en-GB" dirty="0"/>
          </a:p>
          <a:p>
            <a:r>
              <a:rPr lang="en-GB" dirty="0"/>
              <a:t>But what this chart shows is the flip side of that, and a continued challenge for WTSWW: that of how to afford the work we do on the ground, and pay our staff enough.</a:t>
            </a:r>
          </a:p>
          <a:p>
            <a:endParaRPr lang="en-GB" dirty="0"/>
          </a:p>
          <a:p>
            <a:r>
              <a:rPr lang="en-GB" dirty="0"/>
              <a:t>Sadly, we had to do significant restructuring in 2020, to enable us to manage some of the effects of the pandemic that could not be covered by the furlough scheme.</a:t>
            </a:r>
          </a:p>
          <a:p>
            <a:endParaRPr lang="en-GB" dirty="0"/>
          </a:p>
          <a:p>
            <a:r>
              <a:rPr lang="en-GB" dirty="0"/>
              <a:t>And an ongoing issue has been losses of valued colleagues to better-paying jobs elsewhere, and our inability to fill the vacancies thereafter.</a:t>
            </a:r>
          </a:p>
          <a:p>
            <a:endParaRPr lang="en-GB" dirty="0"/>
          </a:p>
          <a:p>
            <a:r>
              <a:rPr lang="en-GB" dirty="0"/>
              <a:t>In essence, while staff numbers have grown by one third since the FY2012 low point, staff pay has matched neither general inflation (low though it has been for much of the period), nor almost all of our peers and competitors in Welsh conservation.</a:t>
            </a:r>
          </a:p>
          <a:p>
            <a:endParaRPr lang="en-GB" dirty="0"/>
          </a:p>
          <a:p>
            <a:r>
              <a:rPr lang="en-GB" dirty="0"/>
              <a:t>The challenge for managing the Trust is to keep our fantastic staff on board, but not to ask them to continue to make sacrifices in terms of pay, pension contributions etc. Working in Conservation may be a vocation, but it is wrong to ask the </a:t>
            </a:r>
            <a:r>
              <a:rPr lang="en-GB" u="sng" dirty="0"/>
              <a:t>staff</a:t>
            </a:r>
            <a:r>
              <a:rPr lang="en-GB" dirty="0"/>
              <a:t> to </a:t>
            </a:r>
            <a:r>
              <a:rPr lang="en-GB" u="sng" dirty="0"/>
              <a:t>be</a:t>
            </a:r>
            <a:r>
              <a:rPr lang="en-GB" dirty="0"/>
              <a:t> the </a:t>
            </a:r>
            <a:r>
              <a:rPr lang="en-GB" u="sng" dirty="0"/>
              <a:t>charity</a:t>
            </a:r>
            <a:r>
              <a:rPr lang="en-GB" dirty="0"/>
              <a:t>.</a:t>
            </a:r>
          </a:p>
          <a:p>
            <a:endParaRPr lang="en-GB" dirty="0"/>
          </a:p>
          <a:p>
            <a:r>
              <a:rPr lang="en-GB" dirty="0"/>
              <a:t>The Board has determined to work fundamentally to improve staff pay and conditions, accepting that this will, of itself, impose financial challenges as we continue to recover from the pandemic.</a:t>
            </a:r>
          </a:p>
        </p:txBody>
      </p:sp>
      <p:sp>
        <p:nvSpPr>
          <p:cNvPr id="4" name="Slide Number Placeholder 3"/>
          <p:cNvSpPr>
            <a:spLocks noGrp="1"/>
          </p:cNvSpPr>
          <p:nvPr>
            <p:ph type="sldNum" sz="quarter" idx="5"/>
          </p:nvPr>
        </p:nvSpPr>
        <p:spPr/>
        <p:txBody>
          <a:bodyPr/>
          <a:lstStyle/>
          <a:p>
            <a:fld id="{0C484715-E1BB-45D6-84EF-D1AE5F7117A6}" type="slidenum">
              <a:rPr lang="en-GB" smtClean="0"/>
              <a:t>8</a:t>
            </a:fld>
            <a:endParaRPr lang="en-GB" dirty="0"/>
          </a:p>
        </p:txBody>
      </p:sp>
    </p:spTree>
    <p:extLst>
      <p:ext uri="{BB962C8B-B14F-4D97-AF65-F5344CB8AC3E}">
        <p14:creationId xmlns:p14="http://schemas.microsoft.com/office/powerpoint/2010/main" val="1770469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This is, as always, a backward-looking review, covering a financial year that was only a partial recovery from the pandemic. </a:t>
            </a:r>
          </a:p>
          <a:p>
            <a:endParaRPr lang="en-GB" sz="1200" dirty="0"/>
          </a:p>
          <a:p>
            <a:r>
              <a:rPr lang="en-GB" sz="1200" dirty="0"/>
              <a:t>I have tried to show just what a good job Sarah and the senior management team have continued to do during the year in continuing to stabilise the Trust’s finances.</a:t>
            </a:r>
          </a:p>
          <a:p>
            <a:endParaRPr lang="en-GB" sz="1200" dirty="0"/>
          </a:p>
          <a:p>
            <a:r>
              <a:rPr lang="en-GB" sz="1200" dirty="0"/>
              <a:t>Our key focus now is on inflation, the need adequately to reward our staff, and continued pressures to manage our large and varied estate of buildings and land.</a:t>
            </a:r>
          </a:p>
          <a:p>
            <a:endParaRPr lang="en-GB" sz="1200" dirty="0"/>
          </a:p>
          <a:p>
            <a:endParaRPr lang="en-GB" dirty="0"/>
          </a:p>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9</a:t>
            </a:fld>
            <a:endParaRPr lang="en-GB" dirty="0"/>
          </a:p>
        </p:txBody>
      </p:sp>
    </p:spTree>
    <p:extLst>
      <p:ext uri="{BB962C8B-B14F-4D97-AF65-F5344CB8AC3E}">
        <p14:creationId xmlns:p14="http://schemas.microsoft.com/office/powerpoint/2010/main" val="429224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3421C2C-8E99-4741-A59F-7E76F59ABFF8}"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21C2C-8E99-4741-A59F-7E76F59ABFF8}" type="datetimeFigureOut">
              <a:rPr lang="en-US" smtClean="0"/>
              <a:pPr/>
              <a:t>11/17/2022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B46BC-A488-B24B-8C46-5E9201E538B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2235"/>
            <a:ext cx="7772400" cy="1061594"/>
          </a:xfrm>
        </p:spPr>
        <p:txBody>
          <a:bodyPr>
            <a:normAutofit fontScale="90000"/>
          </a:bodyPr>
          <a:lstStyle/>
          <a:p>
            <a:r>
              <a:rPr lang="en-US" sz="3600" b="1" dirty="0"/>
              <a:t>FY2021-22 Financial Review</a:t>
            </a:r>
            <a:br>
              <a:rPr lang="en-US" sz="3600" b="1" dirty="0"/>
            </a:br>
            <a:r>
              <a:rPr lang="en-US" sz="3600" b="1" dirty="0"/>
              <a:t>1 April 2021 – 31 March 2022</a:t>
            </a:r>
          </a:p>
        </p:txBody>
      </p:sp>
      <p:sp>
        <p:nvSpPr>
          <p:cNvPr id="3" name="Subtitle 2"/>
          <p:cNvSpPr>
            <a:spLocks noGrp="1"/>
          </p:cNvSpPr>
          <p:nvPr>
            <p:ph type="subTitle" idx="1"/>
          </p:nvPr>
        </p:nvSpPr>
        <p:spPr>
          <a:xfrm>
            <a:off x="530087" y="3275834"/>
            <a:ext cx="8110330" cy="1752600"/>
          </a:xfrm>
        </p:spPr>
        <p:txBody>
          <a:bodyPr>
            <a:noAutofit/>
          </a:bodyPr>
          <a:lstStyle/>
          <a:p>
            <a:r>
              <a:rPr lang="en-US" sz="3600" dirty="0">
                <a:solidFill>
                  <a:schemeClr val="tx1"/>
                </a:solidFill>
              </a:rPr>
              <a:t>Stuart Bain</a:t>
            </a:r>
          </a:p>
          <a:p>
            <a:r>
              <a:rPr lang="en-US" dirty="0">
                <a:solidFill>
                  <a:schemeClr val="tx1"/>
                </a:solidFill>
              </a:rPr>
              <a:t>Treasurer</a:t>
            </a:r>
          </a:p>
          <a:p>
            <a:r>
              <a:rPr lang="en-US" dirty="0">
                <a:solidFill>
                  <a:schemeClr val="tx1"/>
                </a:solidFill>
              </a:rPr>
              <a:t>Chair of Finance Committee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8958"/>
            <a:ext cx="8229600" cy="4999728"/>
          </a:xfrm>
        </p:spPr>
        <p:txBody>
          <a:bodyPr>
            <a:normAutofit fontScale="92500" lnSpcReduction="20000"/>
          </a:bodyPr>
          <a:lstStyle/>
          <a:p>
            <a:r>
              <a:rPr lang="en-US" sz="2000" dirty="0"/>
              <a:t>Finance Committee reports to the Board of Trustees </a:t>
            </a:r>
          </a:p>
          <a:p>
            <a:pPr lvl="1"/>
            <a:r>
              <a:rPr lang="en-US" sz="2000" dirty="0"/>
              <a:t>Meets quarterly to monitor finances, support CEO and senior management team</a:t>
            </a:r>
          </a:p>
          <a:p>
            <a:pPr lvl="1"/>
            <a:r>
              <a:rPr lang="en-US" sz="2000" dirty="0"/>
              <a:t>Regular areas of focus remain performance vs budget, potential expenditure on new reserves and other assets, pensions, investments, and Trust liabilities</a:t>
            </a:r>
          </a:p>
          <a:p>
            <a:pPr lvl="1"/>
            <a:endParaRPr lang="en-US" sz="2000" dirty="0"/>
          </a:p>
          <a:p>
            <a:r>
              <a:rPr lang="en-US" sz="2000" dirty="0"/>
              <a:t>In FY2022 the Committee’s </a:t>
            </a:r>
            <a:r>
              <a:rPr lang="en-GB" sz="2000" dirty="0"/>
              <a:t>focus has been dominated by:</a:t>
            </a:r>
          </a:p>
          <a:p>
            <a:pPr lvl="1"/>
            <a:r>
              <a:rPr lang="en-GB" sz="2000" b="1" dirty="0"/>
              <a:t>Covid-19 Recovery</a:t>
            </a:r>
            <a:r>
              <a:rPr lang="en-GB" sz="2000" dirty="0"/>
              <a:t>: Managing the start of a recovery from Covid-19, trying to maximise visitors to our reserves (and their associated income) during the summer.</a:t>
            </a:r>
          </a:p>
          <a:p>
            <a:pPr lvl="1"/>
            <a:r>
              <a:rPr lang="en-GB" sz="2000" b="1" dirty="0"/>
              <a:t>Resourcing</a:t>
            </a:r>
            <a:r>
              <a:rPr lang="en-GB" sz="2000" dirty="0"/>
              <a:t>: Addressing significant reductions in availability of potential new staff, especially for our retail/visitor facilities.</a:t>
            </a:r>
          </a:p>
          <a:p>
            <a:pPr lvl="1"/>
            <a:r>
              <a:rPr lang="en-GB" sz="2000" b="1" dirty="0"/>
              <a:t>Funding</a:t>
            </a:r>
            <a:r>
              <a:rPr lang="en-GB" sz="2000" dirty="0"/>
              <a:t>: Continued bidding for funding from a variety of sources, including government/local government, grant-giving institutions, and individuals</a:t>
            </a:r>
          </a:p>
          <a:p>
            <a:pPr lvl="1"/>
            <a:r>
              <a:rPr lang="en-US" sz="2000" b="1" dirty="0"/>
              <a:t>Conservation costs</a:t>
            </a:r>
            <a:r>
              <a:rPr lang="en-US" sz="2000" dirty="0"/>
              <a:t>: Maximizing the stability of long-term key conservation work, as well as dealing with Ash Die-Back</a:t>
            </a:r>
            <a:endParaRPr lang="en-US" sz="1600" dirty="0"/>
          </a:p>
        </p:txBody>
      </p:sp>
      <p:sp>
        <p:nvSpPr>
          <p:cNvPr id="4" name="Title 1"/>
          <p:cNvSpPr>
            <a:spLocks noGrp="1"/>
          </p:cNvSpPr>
          <p:nvPr>
            <p:ph type="title"/>
          </p:nvPr>
        </p:nvSpPr>
        <p:spPr>
          <a:xfrm>
            <a:off x="457200" y="274639"/>
            <a:ext cx="8229600" cy="874224"/>
          </a:xfrm>
        </p:spPr>
        <p:txBody>
          <a:bodyPr>
            <a:noAutofit/>
          </a:bodyPr>
          <a:lstStyle/>
          <a:p>
            <a:r>
              <a:rPr lang="en-US" sz="2800" b="1" dirty="0"/>
              <a:t>WTSWW key financial issues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774"/>
            <a:ext cx="8229600" cy="561797"/>
          </a:xfrm>
        </p:spPr>
        <p:txBody>
          <a:bodyPr vert="horz" lIns="91440" tIns="45720" rIns="91440" bIns="45720" rtlCol="0" anchor="ctr">
            <a:normAutofit/>
          </a:bodyPr>
          <a:lstStyle/>
          <a:p>
            <a:r>
              <a:rPr lang="en-US" sz="2400" b="1" dirty="0"/>
              <a:t>WTSWW in FY2022: where did our income come from?</a:t>
            </a:r>
          </a:p>
        </p:txBody>
      </p:sp>
      <p:pic>
        <p:nvPicPr>
          <p:cNvPr id="3" name="Picture 2">
            <a:extLst>
              <a:ext uri="{FF2B5EF4-FFF2-40B4-BE49-F238E27FC236}">
                <a16:creationId xmlns:a16="http://schemas.microsoft.com/office/drawing/2014/main" id="{2B80C36A-25D0-9462-75CF-B9FFF2F8C740}"/>
              </a:ext>
            </a:extLst>
          </p:cNvPr>
          <p:cNvPicPr>
            <a:picLocks noChangeAspect="1"/>
          </p:cNvPicPr>
          <p:nvPr/>
        </p:nvPicPr>
        <p:blipFill>
          <a:blip r:embed="rId3"/>
          <a:stretch>
            <a:fillRect/>
          </a:stretch>
        </p:blipFill>
        <p:spPr>
          <a:xfrm>
            <a:off x="572978" y="818691"/>
            <a:ext cx="8113821" cy="52961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1A35-2D8F-4698-B499-ACCA41FB4CFA}"/>
              </a:ext>
            </a:extLst>
          </p:cNvPr>
          <p:cNvSpPr>
            <a:spLocks noGrp="1"/>
          </p:cNvSpPr>
          <p:nvPr>
            <p:ph type="title"/>
          </p:nvPr>
        </p:nvSpPr>
        <p:spPr>
          <a:xfrm>
            <a:off x="457200" y="274638"/>
            <a:ext cx="8229600" cy="560249"/>
          </a:xfrm>
        </p:spPr>
        <p:txBody>
          <a:bodyPr vert="horz" lIns="91440" tIns="45720" rIns="91440" bIns="45720" rtlCol="0" anchor="ctr">
            <a:normAutofit/>
          </a:bodyPr>
          <a:lstStyle/>
          <a:p>
            <a:r>
              <a:rPr lang="en-GB" sz="2400" b="1" dirty="0"/>
              <a:t>(More) big changes in the sources of our operating income</a:t>
            </a:r>
          </a:p>
        </p:txBody>
      </p:sp>
      <p:pic>
        <p:nvPicPr>
          <p:cNvPr id="3" name="Picture 2">
            <a:extLst>
              <a:ext uri="{FF2B5EF4-FFF2-40B4-BE49-F238E27FC236}">
                <a16:creationId xmlns:a16="http://schemas.microsoft.com/office/drawing/2014/main" id="{D4B9540F-0BDF-B06C-0A9E-08C74B36334E}"/>
              </a:ext>
            </a:extLst>
          </p:cNvPr>
          <p:cNvPicPr>
            <a:picLocks noChangeAspect="1"/>
          </p:cNvPicPr>
          <p:nvPr/>
        </p:nvPicPr>
        <p:blipFill>
          <a:blip r:embed="rId3"/>
          <a:stretch>
            <a:fillRect/>
          </a:stretch>
        </p:blipFill>
        <p:spPr>
          <a:xfrm>
            <a:off x="576469" y="1106905"/>
            <a:ext cx="7991061" cy="5220094"/>
          </a:xfrm>
          <a:prstGeom prst="rect">
            <a:avLst/>
          </a:prstGeom>
        </p:spPr>
      </p:pic>
    </p:spTree>
    <p:extLst>
      <p:ext uri="{BB962C8B-B14F-4D97-AF65-F5344CB8AC3E}">
        <p14:creationId xmlns:p14="http://schemas.microsoft.com/office/powerpoint/2010/main" val="283047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9930"/>
            <a:ext cx="8382000" cy="653014"/>
          </a:xfrm>
        </p:spPr>
        <p:txBody>
          <a:bodyPr>
            <a:noAutofit/>
          </a:bodyPr>
          <a:lstStyle/>
          <a:p>
            <a:r>
              <a:rPr lang="en-GB" sz="2400" b="1" dirty="0"/>
              <a:t>Emergency grants were vital during Covid-19….</a:t>
            </a:r>
          </a:p>
        </p:txBody>
      </p:sp>
      <p:pic>
        <p:nvPicPr>
          <p:cNvPr id="4" name="Picture 3">
            <a:extLst>
              <a:ext uri="{FF2B5EF4-FFF2-40B4-BE49-F238E27FC236}">
                <a16:creationId xmlns:a16="http://schemas.microsoft.com/office/drawing/2014/main" id="{F5A04B64-8DEA-7BF6-C8E8-E4942E77F767}"/>
              </a:ext>
            </a:extLst>
          </p:cNvPr>
          <p:cNvPicPr>
            <a:picLocks noChangeAspect="1"/>
          </p:cNvPicPr>
          <p:nvPr/>
        </p:nvPicPr>
        <p:blipFill>
          <a:blip r:embed="rId3"/>
          <a:stretch>
            <a:fillRect/>
          </a:stretch>
        </p:blipFill>
        <p:spPr>
          <a:xfrm>
            <a:off x="381000" y="940149"/>
            <a:ext cx="8382000" cy="5475472"/>
          </a:xfrm>
          <a:prstGeom prst="rect">
            <a:avLst/>
          </a:prstGeom>
        </p:spPr>
      </p:pic>
    </p:spTree>
    <p:extLst>
      <p:ext uri="{BB962C8B-B14F-4D97-AF65-F5344CB8AC3E}">
        <p14:creationId xmlns:p14="http://schemas.microsoft.com/office/powerpoint/2010/main" val="375336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49ECE-173B-4AC4-860C-D942BDE22425}"/>
              </a:ext>
            </a:extLst>
          </p:cNvPr>
          <p:cNvSpPr>
            <a:spLocks noGrp="1"/>
          </p:cNvSpPr>
          <p:nvPr>
            <p:ph type="title"/>
          </p:nvPr>
        </p:nvSpPr>
        <p:spPr>
          <a:xfrm>
            <a:off x="343877" y="204300"/>
            <a:ext cx="8503138" cy="552395"/>
          </a:xfrm>
        </p:spPr>
        <p:txBody>
          <a:bodyPr vert="horz" lIns="91440" tIns="45720" rIns="91440" bIns="45720" rtlCol="0" anchor="ctr">
            <a:noAutofit/>
          </a:bodyPr>
          <a:lstStyle/>
          <a:p>
            <a:r>
              <a:rPr lang="en-GB" sz="2400" b="1" dirty="0"/>
              <a:t>A recovery in trading income is vital for our charitable work</a:t>
            </a:r>
          </a:p>
        </p:txBody>
      </p:sp>
      <p:pic>
        <p:nvPicPr>
          <p:cNvPr id="4" name="Picture 3">
            <a:extLst>
              <a:ext uri="{FF2B5EF4-FFF2-40B4-BE49-F238E27FC236}">
                <a16:creationId xmlns:a16="http://schemas.microsoft.com/office/drawing/2014/main" id="{0B86AE42-7F2D-42EB-7A90-79B9F4147BE5}"/>
              </a:ext>
            </a:extLst>
          </p:cNvPr>
          <p:cNvPicPr>
            <a:picLocks noChangeAspect="1"/>
          </p:cNvPicPr>
          <p:nvPr/>
        </p:nvPicPr>
        <p:blipFill>
          <a:blip r:embed="rId3"/>
          <a:stretch>
            <a:fillRect/>
          </a:stretch>
        </p:blipFill>
        <p:spPr>
          <a:xfrm>
            <a:off x="462725" y="1046920"/>
            <a:ext cx="8218549" cy="5368699"/>
          </a:xfrm>
          <a:prstGeom prst="rect">
            <a:avLst/>
          </a:prstGeom>
        </p:spPr>
      </p:pic>
    </p:spTree>
    <p:extLst>
      <p:ext uri="{BB962C8B-B14F-4D97-AF65-F5344CB8AC3E}">
        <p14:creationId xmlns:p14="http://schemas.microsoft.com/office/powerpoint/2010/main" val="42686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34462" y="75855"/>
            <a:ext cx="8584860" cy="904806"/>
          </a:xfrm>
        </p:spPr>
        <p:txBody>
          <a:bodyPr>
            <a:noAutofit/>
          </a:bodyPr>
          <a:lstStyle/>
          <a:p>
            <a:r>
              <a:rPr lang="en-US" sz="2400" b="1" dirty="0"/>
              <a:t>In FY2022 we still spent c.60% of our net charitable income directly on conservation and education….</a:t>
            </a:r>
          </a:p>
        </p:txBody>
      </p:sp>
      <p:pic>
        <p:nvPicPr>
          <p:cNvPr id="2" name="Picture 1">
            <a:extLst>
              <a:ext uri="{FF2B5EF4-FFF2-40B4-BE49-F238E27FC236}">
                <a16:creationId xmlns:a16="http://schemas.microsoft.com/office/drawing/2014/main" id="{1C216B2B-6544-9497-0E57-15BB7E495049}"/>
              </a:ext>
            </a:extLst>
          </p:cNvPr>
          <p:cNvPicPr>
            <a:picLocks noChangeAspect="1"/>
          </p:cNvPicPr>
          <p:nvPr/>
        </p:nvPicPr>
        <p:blipFill>
          <a:blip r:embed="rId3"/>
          <a:stretch>
            <a:fillRect/>
          </a:stretch>
        </p:blipFill>
        <p:spPr>
          <a:xfrm>
            <a:off x="477077" y="1007164"/>
            <a:ext cx="8011434" cy="5234609"/>
          </a:xfrm>
          <a:prstGeom prst="rect">
            <a:avLst/>
          </a:prstGeom>
        </p:spPr>
      </p:pic>
    </p:spTree>
    <p:extLst>
      <p:ext uri="{BB962C8B-B14F-4D97-AF65-F5344CB8AC3E}">
        <p14:creationId xmlns:p14="http://schemas.microsoft.com/office/powerpoint/2010/main" val="30748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696B-F757-4331-94D9-1F0DD6E26ACA}"/>
              </a:ext>
            </a:extLst>
          </p:cNvPr>
          <p:cNvSpPr>
            <a:spLocks noGrp="1"/>
          </p:cNvSpPr>
          <p:nvPr>
            <p:ph type="title"/>
          </p:nvPr>
        </p:nvSpPr>
        <p:spPr>
          <a:xfrm>
            <a:off x="1088858" y="226512"/>
            <a:ext cx="6966284" cy="627730"/>
          </a:xfrm>
        </p:spPr>
        <p:txBody>
          <a:bodyPr>
            <a:noAutofit/>
          </a:bodyPr>
          <a:lstStyle/>
          <a:p>
            <a:r>
              <a:rPr lang="en-GB" sz="2400" b="1" dirty="0"/>
              <a:t>…. But our staff have continued to fund some of the costs of the Trust</a:t>
            </a:r>
          </a:p>
        </p:txBody>
      </p:sp>
      <p:pic>
        <p:nvPicPr>
          <p:cNvPr id="4" name="Picture 3">
            <a:extLst>
              <a:ext uri="{FF2B5EF4-FFF2-40B4-BE49-F238E27FC236}">
                <a16:creationId xmlns:a16="http://schemas.microsoft.com/office/drawing/2014/main" id="{821ABA32-FB49-A93D-FD38-8D64FB9D3E08}"/>
              </a:ext>
            </a:extLst>
          </p:cNvPr>
          <p:cNvPicPr>
            <a:picLocks noChangeAspect="1"/>
          </p:cNvPicPr>
          <p:nvPr/>
        </p:nvPicPr>
        <p:blipFill>
          <a:blip r:embed="rId3"/>
          <a:stretch>
            <a:fillRect/>
          </a:stretch>
        </p:blipFill>
        <p:spPr>
          <a:xfrm>
            <a:off x="0" y="441690"/>
            <a:ext cx="9144000" cy="5974619"/>
          </a:xfrm>
          <a:prstGeom prst="rect">
            <a:avLst/>
          </a:prstGeom>
        </p:spPr>
      </p:pic>
    </p:spTree>
    <p:extLst>
      <p:ext uri="{BB962C8B-B14F-4D97-AF65-F5344CB8AC3E}">
        <p14:creationId xmlns:p14="http://schemas.microsoft.com/office/powerpoint/2010/main" val="239329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22"/>
            <a:ext cx="8229600" cy="927652"/>
          </a:xfrm>
        </p:spPr>
        <p:txBody>
          <a:bodyPr>
            <a:noAutofit/>
          </a:bodyPr>
          <a:lstStyle/>
          <a:p>
            <a:r>
              <a:rPr lang="en-US" sz="3600" b="1" dirty="0"/>
              <a:t>Conclusions, and looking into 2023</a:t>
            </a:r>
          </a:p>
        </p:txBody>
      </p:sp>
      <p:sp>
        <p:nvSpPr>
          <p:cNvPr id="3" name="Content Placeholder 2"/>
          <p:cNvSpPr>
            <a:spLocks noGrp="1"/>
          </p:cNvSpPr>
          <p:nvPr>
            <p:ph idx="1"/>
          </p:nvPr>
        </p:nvSpPr>
        <p:spPr>
          <a:xfrm>
            <a:off x="671383" y="1061122"/>
            <a:ext cx="7801233" cy="4388894"/>
          </a:xfrm>
        </p:spPr>
        <p:txBody>
          <a:bodyPr>
            <a:spAutoFit/>
          </a:bodyPr>
          <a:lstStyle/>
          <a:p>
            <a:r>
              <a:rPr lang="en-US" sz="2400" dirty="0"/>
              <a:t>WTSWW sources of income were, pre-Covid-19, diversified and very well balanced</a:t>
            </a:r>
          </a:p>
          <a:p>
            <a:pPr lvl="1"/>
            <a:r>
              <a:rPr lang="en-US" sz="2000" dirty="0"/>
              <a:t>A mix of visitor income, grants, trading, and membership subscriptions</a:t>
            </a:r>
          </a:p>
          <a:p>
            <a:r>
              <a:rPr lang="en-US" sz="2400" dirty="0"/>
              <a:t>We are continuing to return to a better balance of income in the future</a:t>
            </a:r>
          </a:p>
          <a:p>
            <a:r>
              <a:rPr lang="en-US" sz="2400" dirty="0"/>
              <a:t>We ended FY2022 with another good surplus</a:t>
            </a:r>
          </a:p>
          <a:p>
            <a:r>
              <a:rPr lang="en-US" sz="2400" dirty="0"/>
              <a:t>But our </a:t>
            </a:r>
            <a:r>
              <a:rPr lang="en-US" sz="2400" u="sng" dirty="0"/>
              <a:t>visibility</a:t>
            </a:r>
            <a:r>
              <a:rPr lang="en-US" sz="2400" dirty="0"/>
              <a:t> of some sources of funding, especially grants, remain low.</a:t>
            </a:r>
          </a:p>
          <a:p>
            <a:r>
              <a:rPr lang="en-US" sz="2400" dirty="0"/>
              <a:t>And inflation, as well as </a:t>
            </a:r>
            <a:r>
              <a:rPr lang="en-US" sz="2400"/>
              <a:t>the resources needed </a:t>
            </a:r>
            <a:r>
              <a:rPr lang="en-US" sz="2400" dirty="0"/>
              <a:t>to manage our large estate, remain significant pressures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1344</Words>
  <Application>Microsoft Office PowerPoint</Application>
  <PresentationFormat>On-screen Show (4:3)</PresentationFormat>
  <Paragraphs>83</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FY2021-22 Financial Review 1 April 2021 – 31 March 2022</vt:lpstr>
      <vt:lpstr>WTSWW key financial issues</vt:lpstr>
      <vt:lpstr>WTSWW in FY2022: where did our income come from?</vt:lpstr>
      <vt:lpstr>(More) big changes in the sources of our operating income</vt:lpstr>
      <vt:lpstr>Emergency grants were vital during Covid-19….</vt:lpstr>
      <vt:lpstr>A recovery in trading income is vital for our charitable work</vt:lpstr>
      <vt:lpstr>In FY2022 we still spent c.60% of our net charitable income directly on conservation and education….</vt:lpstr>
      <vt:lpstr>…. But our staff have continued to fund some of the costs of the Trust</vt:lpstr>
      <vt:lpstr>Conclusions, and looking into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Review</dc:title>
  <dc:creator>Sash Tusa</dc:creator>
  <cp:lastModifiedBy>Stuart Bain</cp:lastModifiedBy>
  <cp:revision>78</cp:revision>
  <cp:lastPrinted>2019-11-11T17:03:11Z</cp:lastPrinted>
  <dcterms:created xsi:type="dcterms:W3CDTF">2012-09-11T20:15:41Z</dcterms:created>
  <dcterms:modified xsi:type="dcterms:W3CDTF">2022-11-17T13:16:53Z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3d2009d-2f4e-4229-b34e-b3e5e7e1d486_Enabled">
    <vt:lpwstr>true</vt:lpwstr>
  </property>
  <property fmtid="{D5CDD505-2E9C-101B-9397-08002B2CF9AE}" pid="3" name="MSIP_Label_73d2009d-2f4e-4229-b34e-b3e5e7e1d486_SetDate">
    <vt:lpwstr>2022-11-17T13:16:43Z</vt:lpwstr>
  </property>
  <property fmtid="{D5CDD505-2E9C-101B-9397-08002B2CF9AE}" pid="4" name="MSIP_Label_73d2009d-2f4e-4229-b34e-b3e5e7e1d486_Method">
    <vt:lpwstr>Privileged</vt:lpwstr>
  </property>
  <property fmtid="{D5CDD505-2E9C-101B-9397-08002B2CF9AE}" pid="5" name="MSIP_Label_73d2009d-2f4e-4229-b34e-b3e5e7e1d486_Name">
    <vt:lpwstr>73d2009d-2f4e-4229-b34e-b3e5e7e1d486</vt:lpwstr>
  </property>
  <property fmtid="{D5CDD505-2E9C-101B-9397-08002B2CF9AE}" pid="6" name="MSIP_Label_73d2009d-2f4e-4229-b34e-b3e5e7e1d486_SiteId">
    <vt:lpwstr>47f51ce2-6ecb-4983-b0cc-3110b6a36b97</vt:lpwstr>
  </property>
  <property fmtid="{D5CDD505-2E9C-101B-9397-08002B2CF9AE}" pid="7" name="MSIP_Label_73d2009d-2f4e-4229-b34e-b3e5e7e1d486_ActionId">
    <vt:lpwstr>b61e9b88-a385-4a06-9e84-817a55dce610</vt:lpwstr>
  </property>
  <property fmtid="{D5CDD505-2E9C-101B-9397-08002B2CF9AE}" pid="8" name="MSIP_Label_73d2009d-2f4e-4229-b34e-b3e5e7e1d486_ContentBits">
    <vt:lpwstr>0</vt:lpwstr>
  </property>
</Properties>
</file>